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embeddedFontLst>
    <p:embeddedFont>
      <p:font typeface="Funnel Display Light"/>
      <p:regular r:id="rId201314"/>
    </p:embeddedFont>
    <p:embeddedFont>
      <p:font typeface="Funnel Display"/>
      <p:regular r:id="rId201315"/>
    </p:embeddedFont>
    <p:embeddedFont>
      <p:font typeface="Funnel Display Medium"/>
      <p:regular r:id="rId201316"/>
    </p:embeddedFont>
    <p:embeddedFont>
      <p:font typeface="Funnel Display Bold"/>
      <p:regular r:id="rId201317"/>
    </p:embeddedFont>
    <p:embeddedFont>
      <p:font typeface="Funnel Display ExtraBold"/>
      <p:regular r:id="rId201318"/>
    </p:embeddedFont>
    <p:embeddedFont>
      <p:font typeface="Funnel Display SemiBold"/>
      <p:regular r:id="rId201319"/>
    </p:embeddedFont>
    <p:embeddedFont>
      <p:font typeface="Funnel Sans Bold"/>
      <p:regular r:id="rId201320"/>
    </p:embeddedFont>
    <p:embeddedFont>
      <p:font typeface="Funnel Sans ExtraBold"/>
      <p:regular r:id="rId201321"/>
    </p:embeddedFont>
    <p:embeddedFont>
      <p:font typeface="Funnel Sans Light"/>
      <p:regular r:id="rId201322"/>
    </p:embeddedFont>
    <p:embeddedFont>
      <p:font typeface="Funnel Sans"/>
      <p:regular r:id="rId201323"/>
    </p:embeddedFont>
    <p:embeddedFont>
      <p:font typeface="Funnel Sans Medium"/>
      <p:regular r:id="rId201324"/>
    </p:embeddedFont>
    <p:embeddedFont>
      <p:font typeface="Funnel Sans SemiBold"/>
      <p:regular r:id="rId2013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image" Target="../media/image-1002-3.png"/><Relationship Id="rId5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3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3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3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3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1246" y="203200"/>
            <a:ext cx="11469202" cy="6451600"/>
          </a:xfrm>
          <a:prstGeom prst="roundRect">
            <a:avLst>
              <a:gd name="adj" fmla="val 1533"/>
            </a:avLst>
          </a:prstGeom>
          <a:solidFill>
            <a:srgbClr val="FAF5EB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46" y="203200"/>
            <a:ext cx="11469202" cy="6451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361246" y="203200"/>
            <a:ext cx="11469202" cy="6451600"/>
          </a:xfrm>
          <a:prstGeom prst="roundRect">
            <a:avLst>
              <a:gd name="adj" fmla="val 1533"/>
            </a:avLst>
          </a:prstGeom>
          <a:solidFill>
            <a:srgbClr val="FAF5EB">
              <a:alpha val="70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1246" y="203200"/>
            <a:ext cx="11469202" cy="6451600"/>
          </a:xfrm>
          <a:prstGeom prst="roundRect">
            <a:avLst>
              <a:gd name="adj" fmla="val 1374"/>
            </a:avLst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1246" y="203200"/>
            <a:ext cx="11469202" cy="6451600"/>
          </a:xfrm>
          <a:prstGeom prst="roundRect">
            <a:avLst>
              <a:gd name="adj" fmla="val 1649"/>
            </a:avLst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1246" y="203200"/>
            <a:ext cx="11469202" cy="6451600"/>
          </a:xfrm>
          <a:prstGeom prst="roundRect">
            <a:avLst>
              <a:gd name="adj" fmla="val 1832"/>
            </a:avLst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1246" y="203200"/>
            <a:ext cx="11469202" cy="6451600"/>
          </a:xfrm>
          <a:prstGeom prst="roundRect">
            <a:avLst>
              <a:gd name="adj" fmla="val 1533"/>
            </a:avLst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4.png"/><Relationship Id="rId7" Type="http://schemas.openxmlformats.org/officeDocument/2006/relationships/image" Target="../media/image-2-5.sv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4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5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slideLayout" Target="../slideLayouts/slideLayout5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slideLayout" Target="../slideLayouts/slideLayout5.xml"/><Relationship Id="rId1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959" y="705842"/>
            <a:ext cx="1543904" cy="25777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17959" y="1092895"/>
            <a:ext cx="10155777" cy="864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2000"/>
              </a:lnSpc>
              <a:spcAft>
                <a:spcPts val="2600"/>
              </a:spcAft>
              <a:buNone/>
            </a:pPr>
            <a:endParaRPr lang="en-US" sz="1050" dirty="0"/>
          </a:p>
          <a:p>
            <a:pPr algn="l" indent="0" marL="0">
              <a:lnSpc>
                <a:spcPct val="122000"/>
              </a:lnSpc>
              <a:spcAft>
                <a:spcPts val="2600"/>
              </a:spcAft>
              <a:buNone/>
            </a:pPr>
            <a:endParaRPr lang="en-US" sz="1050" dirty="0"/>
          </a:p>
        </p:txBody>
      </p:sp>
      <p:sp>
        <p:nvSpPr>
          <p:cNvPr id="4" name="Shape 1"/>
          <p:cNvSpPr/>
          <p:nvPr/>
        </p:nvSpPr>
        <p:spPr>
          <a:xfrm>
            <a:off x="5308467" y="2086471"/>
            <a:ext cx="1574661" cy="20875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3371A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390817" y="2127647"/>
            <a:ext cx="2019547" cy="126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3371A5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PRACTICAL VISUAL GUIDE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17959" y="2341166"/>
            <a:ext cx="10155777" cy="1616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050" b="1" dirty="0">
                <a:solidFill>
                  <a:srgbClr val="000000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Yield Management in the Hotel Industry</a:t>
            </a:r>
            <a:endParaRPr lang="en-US" sz="5050" dirty="0"/>
          </a:p>
        </p:txBody>
      </p:sp>
      <p:sp>
        <p:nvSpPr>
          <p:cNvPr id="7" name="Text 4"/>
          <p:cNvSpPr/>
          <p:nvPr/>
        </p:nvSpPr>
        <p:spPr>
          <a:xfrm>
            <a:off x="1017959" y="4129782"/>
            <a:ext cx="10155777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How Smart Hotels Maximize Revenue Without Adding More Rooms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3167" y="4625380"/>
            <a:ext cx="10765362" cy="201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204C8E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For hotel owners, general managers, and revenue managers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1017959" y="4956572"/>
            <a:ext cx="10155777" cy="119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2000"/>
              </a:lnSpc>
              <a:spcAft>
                <a:spcPts val="2600"/>
              </a:spcAft>
              <a:buNone/>
            </a:pPr>
            <a:endParaRPr lang="en-US" sz="1050" dirty="0"/>
          </a:p>
          <a:p>
            <a:pPr algn="l" indent="0" marL="0">
              <a:lnSpc>
                <a:spcPct val="122000"/>
              </a:lnSpc>
              <a:spcAft>
                <a:spcPts val="2600"/>
              </a:spcAft>
              <a:buNone/>
            </a:pPr>
            <a:endParaRPr lang="en-US" sz="1050" dirty="0"/>
          </a:p>
          <a:p>
            <a:pPr algn="l" indent="0" marL="0">
              <a:lnSpc>
                <a:spcPct val="122000"/>
              </a:lnSpc>
              <a:spcAft>
                <a:spcPts val="2600"/>
              </a:spcAft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7959" y="764679"/>
            <a:ext cx="915865" cy="187027"/>
          </a:xfrm>
          <a:prstGeom prst="roundRect">
            <a:avLst>
              <a:gd name="adj" fmla="val 22124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1091776" y="801588"/>
            <a:ext cx="1377816" cy="113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CORE PRINCIPLE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1017959" y="988616"/>
            <a:ext cx="10155777" cy="362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051D3A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The Core Principle of Yield Management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1017959" y="1489373"/>
            <a:ext cx="12700" cy="711498"/>
          </a:xfrm>
          <a:prstGeom prst="roundRect">
            <a:avLst>
              <a:gd name="adj" fmla="val 59999"/>
            </a:avLst>
          </a:prstGeom>
          <a:solidFill>
            <a:srgbClr val="3371A5"/>
          </a:solidFill>
          <a:ln/>
        </p:spPr>
      </p:sp>
      <p:sp>
        <p:nvSpPr>
          <p:cNvPr id="6" name="Text 4"/>
          <p:cNvSpPr/>
          <p:nvPr/>
        </p:nvSpPr>
        <p:spPr>
          <a:xfrm>
            <a:off x="1202600" y="1627882"/>
            <a:ext cx="9971136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Hotels don't earn more by selling more rooms.</a:t>
            </a:r>
            <a:endParaRPr lang="en-US" sz="13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They earn more by selling the </a:t>
            </a:r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51D3A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right room, to the right guest, at the right price, at the right time.</a:t>
            </a:r>
            <a:endParaRPr lang="en-US" sz="13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2205" y="2304852"/>
            <a:ext cx="5787285" cy="31033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284062" y="2551461"/>
            <a:ext cx="1612802" cy="201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Dynamic Pricing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3547371" y="4259870"/>
            <a:ext cx="1201628" cy="198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Fixed inventory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3497031" y="4522290"/>
            <a:ext cx="1302428" cy="2999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underlying constraint.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716181" y="4274627"/>
            <a:ext cx="801998" cy="399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Changing demand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446865" y="4738534"/>
            <a:ext cx="1302429" cy="4498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key variable influencing adjustments.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7405982" y="4146452"/>
            <a:ext cx="1321946" cy="399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Dynamic pricing decisions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396699" y="4610359"/>
            <a:ext cx="1302428" cy="2999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core process of adjusting prices.</a:t>
            </a:r>
            <a:endParaRPr lang="en-US" sz="105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259" y="5499398"/>
            <a:ext cx="3320967" cy="60652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166486" y="5512098"/>
            <a:ext cx="3159740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Perishable Assets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1166486" y="5748536"/>
            <a:ext cx="3159740" cy="3446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Every unsold night is lost forever — it cannot be recovered.</a:t>
            </a:r>
            <a:endParaRPr lang="en-US" sz="950" dirty="0"/>
          </a:p>
        </p:txBody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8915" y="5499398"/>
            <a:ext cx="3321066" cy="60652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590141" y="5512098"/>
            <a:ext cx="3159840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Demand Shifts Daily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4590141" y="5748536"/>
            <a:ext cx="3159840" cy="3446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Demand changes every day based on events, seasons, and competition.</a:t>
            </a:r>
            <a:endParaRPr lang="en-US" sz="950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2670" y="5499398"/>
            <a:ext cx="3321066" cy="60652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013896" y="5512098"/>
            <a:ext cx="3159840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Prices Must Follow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8013896" y="5748536"/>
            <a:ext cx="3159840" cy="3446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Pricing should flex dynamically in response to demand signals.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7959" y="883146"/>
            <a:ext cx="1049907" cy="224433"/>
          </a:xfrm>
          <a:prstGeom prst="roundRect">
            <a:avLst>
              <a:gd name="adj" fmla="val 22124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1106559" y="927398"/>
            <a:ext cx="1482291" cy="135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DECISION FLOW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017959" y="1160760"/>
            <a:ext cx="10155777" cy="43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51D3A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How Revenue Managers Make Yield Management Decisions</a:t>
            </a:r>
            <a:endParaRPr lang="en-US" sz="2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959" y="1794867"/>
            <a:ext cx="5077889" cy="59104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65692" y="2518866"/>
            <a:ext cx="4782423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Booking Pace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65692" y="2815927"/>
            <a:ext cx="4782423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Are bookings faster or slower than expected?</a:t>
            </a:r>
            <a:endParaRPr lang="en-US" sz="11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848" y="1794867"/>
            <a:ext cx="5077889" cy="59104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43581" y="2518866"/>
            <a:ext cx="4782423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Demand Forecast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6243581" y="2815927"/>
            <a:ext cx="4782423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What is demand likely to be?</a:t>
            </a:r>
            <a:endParaRPr lang="en-US" sz="11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59" y="3188196"/>
            <a:ext cx="5077889" cy="59104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65692" y="3912195"/>
            <a:ext cx="4782423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Occupancy Level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1165692" y="4209256"/>
            <a:ext cx="4782423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How many rooms remain available?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48" y="3188196"/>
            <a:ext cx="5077889" cy="59104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243581" y="3912195"/>
            <a:ext cx="4782423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Pricing Decision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6243581" y="4209256"/>
            <a:ext cx="4782423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Increase, maintain, or reduce rates.</a:t>
            </a:r>
            <a:endParaRPr lang="en-US" sz="11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959" y="4581525"/>
            <a:ext cx="5077889" cy="59104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165692" y="5305524"/>
            <a:ext cx="4782423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Inventory Control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1165692" y="5602585"/>
            <a:ext cx="4782423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Open or restrict room availability.</a:t>
            </a:r>
            <a:endParaRPr lang="en-US" sz="115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848" y="4581525"/>
            <a:ext cx="5077889" cy="591046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6243581" y="5305524"/>
            <a:ext cx="4782423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Revenue Outcome</a:t>
            </a:r>
            <a:endParaRPr lang="en-US" sz="1350" dirty="0"/>
          </a:p>
        </p:txBody>
      </p:sp>
      <p:sp>
        <p:nvSpPr>
          <p:cNvPr id="22" name="Text 14"/>
          <p:cNvSpPr/>
          <p:nvPr/>
        </p:nvSpPr>
        <p:spPr>
          <a:xfrm>
            <a:off x="6243581" y="5602585"/>
            <a:ext cx="4782423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Maximize revenue per available room.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7959" y="1098848"/>
            <a:ext cx="1588254" cy="249436"/>
          </a:xfrm>
          <a:prstGeom prst="roundRect">
            <a:avLst>
              <a:gd name="adj" fmla="val 22118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1116381" y="1148060"/>
            <a:ext cx="2000994" cy="1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PRICING COMPARISON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17959" y="1413867"/>
            <a:ext cx="10155777" cy="48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051D3A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One Hotel: Two Pricing Approaches</a:t>
            </a:r>
            <a:endParaRPr lang="en-US" sz="3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959" y="2327672"/>
            <a:ext cx="4877571" cy="24055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77310" y="2510830"/>
            <a:ext cx="4435066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Traditional Pricing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277310" y="2916337"/>
            <a:ext cx="4435066" cy="1223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Fixed rate: $220 for every night</a:t>
            </a:r>
            <a:endParaRPr lang="en-US" sz="1250" dirty="0"/>
          </a:p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Same price for every guest</a:t>
            </a:r>
            <a:endParaRPr lang="en-US" sz="1250" dirty="0"/>
          </a:p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Rooms sell early at flat rate</a:t>
            </a:r>
            <a:endParaRPr lang="en-US" sz="1250" dirty="0"/>
          </a:p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Limited revenue opportunity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277310" y="4287341"/>
            <a:ext cx="4435066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Revenue stays flat.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2515" y="2327672"/>
            <a:ext cx="4877571" cy="240555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561866" y="2510830"/>
            <a:ext cx="4435066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Yield Management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6561866" y="2916337"/>
            <a:ext cx="4435066" cy="1223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Start at $220 — early demand window</a:t>
            </a:r>
            <a:endParaRPr lang="en-US" sz="1250" dirty="0"/>
          </a:p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Increase to $300 as occupancy rises</a:t>
            </a:r>
            <a:endParaRPr lang="en-US" sz="1250" dirty="0"/>
          </a:p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Increase again to $360 near sell-out</a:t>
            </a:r>
            <a:endParaRPr lang="en-US" sz="1250" dirty="0"/>
          </a:p>
          <a:p>
            <a:pPr algn="l" marL="254000" indent="-254000">
              <a:lnSpc>
                <a:spcPct val="1330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Premium pricing protects peak revenue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6561866" y="4287341"/>
            <a:ext cx="4435066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Same rooms. Higher revenue.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1017959" y="5102523"/>
            <a:ext cx="10155777" cy="656530"/>
          </a:xfrm>
          <a:prstGeom prst="roundRect">
            <a:avLst>
              <a:gd name="adj" fmla="val 10504"/>
            </a:avLst>
          </a:prstGeom>
          <a:solidFill>
            <a:srgbClr val="D8E7F3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2063" y="5335389"/>
            <a:ext cx="205179" cy="1641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51346" y="5307608"/>
            <a:ext cx="10067872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The inventory didn't change. The pricing strategy did.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7959" y="1001018"/>
            <a:ext cx="1246156" cy="249436"/>
          </a:xfrm>
          <a:prstGeom prst="roundRect">
            <a:avLst>
              <a:gd name="adj" fmla="val 22118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1116381" y="1050230"/>
            <a:ext cx="1658896" cy="1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DEMAND LEVERS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17959" y="1316037"/>
            <a:ext cx="10155777" cy="48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051D3A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What Hotels Adjust During High Demand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1017959" y="2045196"/>
            <a:ext cx="4995837" cy="1600101"/>
          </a:xfrm>
          <a:prstGeom prst="roundRect">
            <a:avLst>
              <a:gd name="adj" fmla="val 4310"/>
            </a:avLst>
          </a:prstGeom>
          <a:solidFill>
            <a:srgbClr val="FAF5EB"/>
          </a:solidFill>
          <a:ln w="6350">
            <a:solidFill>
              <a:srgbClr val="3371A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88412" y="2215654"/>
            <a:ext cx="492510" cy="492522"/>
          </a:xfrm>
          <a:prstGeom prst="ellipse">
            <a:avLst/>
          </a:prstGeom>
          <a:solidFill>
            <a:srgbClr val="3371A5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3843" y="2351088"/>
            <a:ext cx="221649" cy="22165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412" y="2872284"/>
            <a:ext cx="465493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Price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188412" y="3212108"/>
            <a:ext cx="4654930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Raise rates to capture maximum revenue per room.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177899" y="2045196"/>
            <a:ext cx="4995837" cy="1600101"/>
          </a:xfrm>
          <a:prstGeom prst="roundRect">
            <a:avLst>
              <a:gd name="adj" fmla="val 4310"/>
            </a:avLst>
          </a:prstGeom>
          <a:solidFill>
            <a:srgbClr val="FAF5EB"/>
          </a:solidFill>
          <a:ln w="6350">
            <a:solidFill>
              <a:srgbClr val="3371A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348353" y="2215654"/>
            <a:ext cx="492510" cy="492522"/>
          </a:xfrm>
          <a:prstGeom prst="ellipse">
            <a:avLst/>
          </a:prstGeom>
          <a:solidFill>
            <a:srgbClr val="3371A5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3783" y="2351088"/>
            <a:ext cx="221649" cy="22165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348353" y="2872284"/>
            <a:ext cx="465493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Length of Stay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348353" y="3212108"/>
            <a:ext cx="4654930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Apply minimum stay rules to protect high-value nights.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1017959" y="3809405"/>
            <a:ext cx="4995837" cy="1600101"/>
          </a:xfrm>
          <a:prstGeom prst="roundRect">
            <a:avLst>
              <a:gd name="adj" fmla="val 4310"/>
            </a:avLst>
          </a:prstGeom>
          <a:solidFill>
            <a:srgbClr val="FAF5EB"/>
          </a:solidFill>
          <a:ln w="6350">
            <a:solidFill>
              <a:srgbClr val="E282B7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1188412" y="3979863"/>
            <a:ext cx="492510" cy="492522"/>
          </a:xfrm>
          <a:prstGeom prst="ellipse">
            <a:avLst/>
          </a:prstGeom>
          <a:solidFill>
            <a:srgbClr val="E282B7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23843" y="4115296"/>
            <a:ext cx="221649" cy="22165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188412" y="4636492"/>
            <a:ext cx="465493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Distribution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1188412" y="4976316"/>
            <a:ext cx="4654930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Close low-value channels and third-party discounts.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6177899" y="3809405"/>
            <a:ext cx="4995837" cy="1600101"/>
          </a:xfrm>
          <a:prstGeom prst="roundRect">
            <a:avLst>
              <a:gd name="adj" fmla="val 4310"/>
            </a:avLst>
          </a:prstGeom>
          <a:solidFill>
            <a:srgbClr val="FAF5EB"/>
          </a:solidFill>
          <a:ln w="6350">
            <a:solidFill>
              <a:srgbClr val="E282B7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348353" y="3979863"/>
            <a:ext cx="492510" cy="492522"/>
          </a:xfrm>
          <a:prstGeom prst="ellipse">
            <a:avLst/>
          </a:prstGeom>
          <a:solidFill>
            <a:srgbClr val="E282B7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83783" y="4115296"/>
            <a:ext cx="221649" cy="22165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348353" y="4636492"/>
            <a:ext cx="465493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Availability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6348353" y="4976316"/>
            <a:ext cx="4654930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Protect premium inventory for the highest-value bookings.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713167" y="5594152"/>
            <a:ext cx="10765362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best revenue outcomes come from combining pricing, inventory, and distribution decisions, not changing room rates alone.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7959" y="732334"/>
            <a:ext cx="1400140" cy="249436"/>
          </a:xfrm>
          <a:prstGeom prst="roundRect">
            <a:avLst>
              <a:gd name="adj" fmla="val 22118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1116381" y="781546"/>
            <a:ext cx="1812880" cy="1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DEMAND TRIGGERS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17959" y="1047353"/>
            <a:ext cx="10155777" cy="48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051D3A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Common Triggers That Change Hotel Pricing</a:t>
            </a:r>
            <a:endParaRPr lang="en-US" sz="3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959" y="1776512"/>
            <a:ext cx="492510" cy="4925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7959" y="2474218"/>
            <a:ext cx="324844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Conference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017959" y="2814042"/>
            <a:ext cx="3248440" cy="525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↑ Increase rates</a:t>
            </a:r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business demand spikes around major conventions.</a:t>
            </a:r>
            <a:endParaRPr lang="en-US" sz="12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71578" y="1776512"/>
            <a:ext cx="492510" cy="49252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1578" y="2474218"/>
            <a:ext cx="324844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Festival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4471578" y="2814042"/>
            <a:ext cx="3248440" cy="525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↑ Increase rates</a:t>
            </a:r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leisure demand surges during local events.</a:t>
            </a:r>
            <a:endParaRPr lang="en-US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5197" y="1776512"/>
            <a:ext cx="492510" cy="49252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925197" y="2474218"/>
            <a:ext cx="3248539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Weekend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7925197" y="2814042"/>
            <a:ext cx="3248539" cy="525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Adjust dynamically</a:t>
            </a:r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weekend patterns vary by market and season.</a:t>
            </a:r>
            <a:endParaRPr lang="en-US" sz="12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7959" y="3667820"/>
            <a:ext cx="492510" cy="49252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17959" y="4365526"/>
            <a:ext cx="324844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Low Occupancy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1017959" y="4705350"/>
            <a:ext cx="3248440" cy="525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Offer promotions</a:t>
            </a:r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stimulate demand with targeted rate incentives.</a:t>
            </a:r>
            <a:endParaRPr lang="en-US" sz="12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71578" y="3667820"/>
            <a:ext cx="492510" cy="49252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471578" y="4365526"/>
            <a:ext cx="3248440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Last-Minute Demand</a:t>
            </a:r>
            <a:endParaRPr lang="en-US" sz="1500" dirty="0"/>
          </a:p>
        </p:txBody>
      </p:sp>
      <p:sp>
        <p:nvSpPr>
          <p:cNvPr id="19" name="Text 12"/>
          <p:cNvSpPr/>
          <p:nvPr/>
        </p:nvSpPr>
        <p:spPr>
          <a:xfrm>
            <a:off x="4471578" y="4705350"/>
            <a:ext cx="3248440" cy="525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Increase pricing</a:t>
            </a:r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scarcity justifies premium last-minute rates.</a:t>
            </a:r>
            <a:endParaRPr lang="en-US" sz="125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25197" y="3667820"/>
            <a:ext cx="492510" cy="492522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7925197" y="4365526"/>
            <a:ext cx="3248539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Early Booking Pace</a:t>
            </a:r>
            <a:endParaRPr lang="en-US" sz="1500" dirty="0"/>
          </a:p>
        </p:txBody>
      </p:sp>
      <p:sp>
        <p:nvSpPr>
          <p:cNvPr id="22" name="Text 14"/>
          <p:cNvSpPr/>
          <p:nvPr/>
        </p:nvSpPr>
        <p:spPr>
          <a:xfrm>
            <a:off x="7925197" y="4705350"/>
            <a:ext cx="3248539" cy="525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Monitor booking pace and optimise pricing</a:t>
            </a:r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— fast pace signals strong demand ahead.</a:t>
            </a:r>
            <a:endParaRPr lang="en-US" sz="1250" dirty="0"/>
          </a:p>
        </p:txBody>
      </p:sp>
      <p:sp>
        <p:nvSpPr>
          <p:cNvPr id="23" name="Text 15"/>
          <p:cNvSpPr/>
          <p:nvPr/>
        </p:nvSpPr>
        <p:spPr>
          <a:xfrm>
            <a:off x="1017959" y="5415459"/>
            <a:ext cx="10155777" cy="710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3500"/>
              </a:spcAft>
              <a:buNone/>
            </a:pPr>
            <a:endParaRPr lang="en-US" sz="12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Revenue managers respond to </a:t>
            </a:r>
            <a:pPr algn="ctr" indent="0" marL="0">
              <a:lnSpc>
                <a:spcPct val="133000"/>
              </a:lnSpc>
              <a:buNone/>
            </a:pPr>
            <a:r>
              <a:rPr lang="en-US" sz="1250" b="1" dirty="0">
                <a:solidFill>
                  <a:srgbClr val="E282B7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demand signals</a:t>
            </a:r>
            <a:pPr algn="ctr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not fixed calendars.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7959" y="702171"/>
            <a:ext cx="978074" cy="208756"/>
          </a:xfrm>
          <a:prstGeom prst="roundRect">
            <a:avLst>
              <a:gd name="adj" fmla="val 22113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1100308" y="743347"/>
            <a:ext cx="1422960" cy="126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KEY TAKEAWAYS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17959" y="956866"/>
            <a:ext cx="10155777" cy="404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51D3A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Five Principles Every Revenue Manager Knows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017959" y="1533227"/>
            <a:ext cx="3308664" cy="1691184"/>
          </a:xfrm>
          <a:prstGeom prst="roundRect">
            <a:avLst>
              <a:gd name="adj" fmla="val 3412"/>
            </a:avLst>
          </a:prstGeom>
          <a:solidFill>
            <a:srgbClr val="FAF5EB"/>
          </a:solidFill>
          <a:ln w="6350">
            <a:solidFill>
              <a:srgbClr val="3371A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66219" y="1676896"/>
            <a:ext cx="412144" cy="412155"/>
          </a:xfrm>
          <a:prstGeom prst="ellipse">
            <a:avLst/>
          </a:prstGeom>
          <a:solidFill>
            <a:srgbClr val="3371A5"/>
          </a:solidFill>
          <a:ln/>
        </p:spPr>
      </p:sp>
      <p:sp>
        <p:nvSpPr>
          <p:cNvPr id="7" name="Text 5"/>
          <p:cNvSpPr/>
          <p:nvPr/>
        </p:nvSpPr>
        <p:spPr>
          <a:xfrm>
            <a:off x="2579524" y="1767086"/>
            <a:ext cx="185435" cy="231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161624" y="2203946"/>
            <a:ext cx="3021334" cy="202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Rooms are perishable assets.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161624" y="2474913"/>
            <a:ext cx="3021334" cy="403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An unsold room night is lost revenue that can never be recovered.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441515" y="1533227"/>
            <a:ext cx="3308664" cy="1691184"/>
          </a:xfrm>
          <a:prstGeom prst="roundRect">
            <a:avLst>
              <a:gd name="adj" fmla="val 3412"/>
            </a:avLst>
          </a:prstGeom>
          <a:solidFill>
            <a:srgbClr val="FAF5EB"/>
          </a:solidFill>
          <a:ln w="6350">
            <a:solidFill>
              <a:srgbClr val="E282B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889775" y="1676896"/>
            <a:ext cx="412144" cy="412155"/>
          </a:xfrm>
          <a:prstGeom prst="ellipse">
            <a:avLst/>
          </a:prstGeom>
          <a:solidFill>
            <a:srgbClr val="E282B7"/>
          </a:solidFill>
          <a:ln/>
        </p:spPr>
      </p:sp>
      <p:sp>
        <p:nvSpPr>
          <p:cNvPr id="12" name="Text 10"/>
          <p:cNvSpPr/>
          <p:nvPr/>
        </p:nvSpPr>
        <p:spPr>
          <a:xfrm>
            <a:off x="6003080" y="1767086"/>
            <a:ext cx="185435" cy="231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585181" y="2203946"/>
            <a:ext cx="3021334" cy="404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Occupancy alone doesn't maximize revenue.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85181" y="2676922"/>
            <a:ext cx="3021334" cy="403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full hotel at the wrong price underperforms a hotel with smart pricing.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865072" y="1533227"/>
            <a:ext cx="3308664" cy="1691184"/>
          </a:xfrm>
          <a:prstGeom prst="roundRect">
            <a:avLst>
              <a:gd name="adj" fmla="val 3412"/>
            </a:avLst>
          </a:prstGeom>
          <a:solidFill>
            <a:srgbClr val="FAF5EB"/>
          </a:solidFill>
          <a:ln w="6350">
            <a:solidFill>
              <a:srgbClr val="3371A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313332" y="1676896"/>
            <a:ext cx="412144" cy="412155"/>
          </a:xfrm>
          <a:prstGeom prst="ellipse">
            <a:avLst/>
          </a:prstGeom>
          <a:solidFill>
            <a:srgbClr val="3371A5"/>
          </a:solidFill>
          <a:ln/>
        </p:spPr>
      </p:sp>
      <p:sp>
        <p:nvSpPr>
          <p:cNvPr id="17" name="Text 15"/>
          <p:cNvSpPr/>
          <p:nvPr/>
        </p:nvSpPr>
        <p:spPr>
          <a:xfrm>
            <a:off x="9426637" y="1767086"/>
            <a:ext cx="185435" cy="231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008737" y="2203946"/>
            <a:ext cx="3021334" cy="202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Demand should determine pricing.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008737" y="2474913"/>
            <a:ext cx="3021334" cy="403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Fixed-rate strategies leave money on the table during peak periods.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1017959" y="3339306"/>
            <a:ext cx="5020442" cy="1691184"/>
          </a:xfrm>
          <a:prstGeom prst="roundRect">
            <a:avLst>
              <a:gd name="adj" fmla="val 3412"/>
            </a:avLst>
          </a:prstGeom>
          <a:solidFill>
            <a:srgbClr val="FAF5EB"/>
          </a:solidFill>
          <a:ln w="6350">
            <a:solidFill>
              <a:srgbClr val="E282B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322058" y="3482975"/>
            <a:ext cx="412144" cy="412155"/>
          </a:xfrm>
          <a:prstGeom prst="ellipse">
            <a:avLst/>
          </a:prstGeom>
          <a:solidFill>
            <a:srgbClr val="E282B7"/>
          </a:solidFill>
          <a:ln/>
        </p:spPr>
      </p:sp>
      <p:sp>
        <p:nvSpPr>
          <p:cNvPr id="22" name="Text 20"/>
          <p:cNvSpPr/>
          <p:nvPr/>
        </p:nvSpPr>
        <p:spPr>
          <a:xfrm>
            <a:off x="3435363" y="3573165"/>
            <a:ext cx="185435" cy="231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1161624" y="4010025"/>
            <a:ext cx="4733112" cy="202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Inventory controls are as important as pricing.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161624" y="4280991"/>
            <a:ext cx="4733112" cy="201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Restricting availability protects revenue just as effectively as raising rates.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153294" y="3339306"/>
            <a:ext cx="5020442" cy="1691184"/>
          </a:xfrm>
          <a:prstGeom prst="roundRect">
            <a:avLst>
              <a:gd name="adj" fmla="val 3412"/>
            </a:avLst>
          </a:prstGeom>
          <a:solidFill>
            <a:srgbClr val="FAF5EB"/>
          </a:solidFill>
          <a:ln w="6350">
            <a:solidFill>
              <a:srgbClr val="E282B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457393" y="3482975"/>
            <a:ext cx="412144" cy="412155"/>
          </a:xfrm>
          <a:prstGeom prst="ellipse">
            <a:avLst/>
          </a:prstGeom>
          <a:solidFill>
            <a:srgbClr val="E282B7"/>
          </a:solidFill>
          <a:ln/>
        </p:spPr>
      </p:sp>
      <p:sp>
        <p:nvSpPr>
          <p:cNvPr id="27" name="Text 25"/>
          <p:cNvSpPr/>
          <p:nvPr/>
        </p:nvSpPr>
        <p:spPr>
          <a:xfrm>
            <a:off x="8570698" y="3573165"/>
            <a:ext cx="185435" cy="231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296959" y="4010025"/>
            <a:ext cx="4733112" cy="404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B3541"/>
                </a:solidFill>
                <a:latin typeface="Funnel Display Bold" pitchFamily="34" charset="0"/>
                <a:ea typeface="Funnel Display Bold" pitchFamily="34" charset="-122"/>
                <a:cs typeface="Funnel Display Bold" pitchFamily="34" charset="-120"/>
              </a:rPr>
              <a:t>Small pricing decisions compound into significant revenue gains.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296959" y="4483001"/>
            <a:ext cx="4733112" cy="403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Consistent yield discipline across 365 nights drives meaningful annual growth.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1017959" y="5159772"/>
            <a:ext cx="10155777" cy="996057"/>
          </a:xfrm>
          <a:prstGeom prst="roundRect">
            <a:avLst>
              <a:gd name="adj" fmla="val 5793"/>
            </a:avLst>
          </a:prstGeom>
          <a:solidFill>
            <a:srgbClr val="D8E7F3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5274" y="5344616"/>
            <a:ext cx="171644" cy="137319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464234" y="5308997"/>
            <a:ext cx="9572187" cy="709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2000"/>
              </a:lnSpc>
              <a:spcAft>
                <a:spcPts val="800"/>
              </a:spcAft>
              <a:buNone/>
            </a:pPr>
            <a:r>
              <a:rPr lang="en-US" sz="1050" b="1" dirty="0">
                <a:solidFill>
                  <a:srgbClr val="000000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Ready to Apply Yield Management at Your Hotel?</a:t>
            </a:r>
            <a:endParaRPr lang="en-US" sz="105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Book a free demo today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to see how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 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AxisRooms helps hotels combine pricing, inventory, distribution, and demand insights to maximize revenue from every available room.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2026-07-20T14:26:55Z</dcterms:created>
  <dcterms:modified xsi:type="dcterms:W3CDTF">2026-07-20T14:26:55Z</dcterms:modified>
</cp:coreProperties>
</file>